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04/27/2017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05/02/2017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18 Month Running Market Totals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05/02/17</a:t>
            </a:r>
            <a:endParaRPr lang="en-US" sz="9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724590"/>
              </p:ext>
            </p:extLst>
          </p:nvPr>
        </p:nvGraphicFramePr>
        <p:xfrm>
          <a:off x="304800" y="1386682"/>
          <a:ext cx="8458200" cy="3566311"/>
        </p:xfrm>
        <a:graphic>
          <a:graphicData uri="http://schemas.openxmlformats.org/drawingml/2006/table">
            <a:tbl>
              <a:tblPr/>
              <a:tblGrid>
                <a:gridCol w="704850"/>
                <a:gridCol w="704850"/>
                <a:gridCol w="704850"/>
                <a:gridCol w="704850"/>
                <a:gridCol w="704850"/>
                <a:gridCol w="704850"/>
                <a:gridCol w="704850"/>
                <a:gridCol w="704850"/>
                <a:gridCol w="704850"/>
                <a:gridCol w="704850"/>
                <a:gridCol w="704850"/>
                <a:gridCol w="704850"/>
              </a:tblGrid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86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70,342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229,405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299,747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65,276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215,908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281,184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1,761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52,887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181,098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233,985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1,591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61,486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189,862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251,348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63,954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193,716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257,670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68,057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212,474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280,531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1,672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76,235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218,245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294,480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70,300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199,804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270,104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75,323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214,383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289,706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86,376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247,481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333,857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2,334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82,923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241,844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324,767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86,656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268,781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355,437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2,186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67,323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231,999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299,322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1,856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64,452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220,958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285,410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56,202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201,714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257,916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1,964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66,556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196,236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262,792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1,866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87,140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202,612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289,752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1,889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66,875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201,984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268,859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3,587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05/02/17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February </a:t>
            </a:r>
            <a:r>
              <a:rPr lang="en-US" altLang="en-US" dirty="0" smtClean="0"/>
              <a:t>2017 </a:t>
            </a:r>
            <a:r>
              <a:rPr lang="en-US" altLang="en-US" dirty="0"/>
              <a:t>- 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February </a:t>
            </a:r>
            <a:r>
              <a:rPr lang="en-US" altLang="en-US" dirty="0" smtClean="0"/>
              <a:t>2017 </a:t>
            </a:r>
            <a:r>
              <a:rPr lang="en-US" altLang="en-US" dirty="0"/>
              <a:t>- 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February </a:t>
            </a:r>
            <a:r>
              <a:rPr lang="en-US" altLang="en-US" sz="2400" dirty="0" smtClean="0">
                <a:solidFill>
                  <a:schemeClr val="tx1"/>
                </a:solidFill>
              </a:rPr>
              <a:t>2017 </a:t>
            </a:r>
            <a:r>
              <a:rPr lang="en-US" altLang="en-US" sz="2400" dirty="0">
                <a:solidFill>
                  <a:schemeClr val="tx1"/>
                </a:solidFill>
              </a:rPr>
              <a:t>- </a:t>
            </a:r>
            <a:r>
              <a:rPr lang="en-US" altLang="en-US" sz="2400" dirty="0" smtClean="0">
                <a:solidFill>
                  <a:schemeClr val="tx1"/>
                </a:solidFill>
              </a:rPr>
              <a:t>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05/02/17</a:t>
            </a:r>
            <a:endParaRPr lang="en-US" sz="9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221391"/>
              </p:ext>
            </p:extLst>
          </p:nvPr>
        </p:nvGraphicFramePr>
        <p:xfrm>
          <a:off x="2158996" y="1031518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1,248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1,464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2882298"/>
              </p:ext>
            </p:extLst>
          </p:nvPr>
        </p:nvGraphicFramePr>
        <p:xfrm>
          <a:off x="4152896" y="518160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6" y="518160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5366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February </a:t>
            </a:r>
            <a:r>
              <a:rPr lang="en-US" altLang="en-US" sz="2000" dirty="0" smtClean="0">
                <a:solidFill>
                  <a:schemeClr val="tx1"/>
                </a:solidFill>
              </a:rPr>
              <a:t>2017 </a:t>
            </a:r>
            <a:r>
              <a:rPr lang="en-US" altLang="en-US" sz="2000" dirty="0">
                <a:solidFill>
                  <a:schemeClr val="tx1"/>
                </a:solidFill>
              </a:rPr>
              <a:t>- 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05/02/17</a:t>
            </a:r>
            <a:endParaRPr lang="en-US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8077200" y="943923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96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793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February </a:t>
            </a:r>
            <a:r>
              <a:rPr lang="en-US" altLang="en-US" sz="1800" dirty="0" smtClean="0">
                <a:solidFill>
                  <a:schemeClr val="tx1"/>
                </a:solidFill>
              </a:rPr>
              <a:t>2017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05/02/17</a:t>
            </a:r>
            <a:endParaRPr lang="en-US" sz="900" dirty="0"/>
          </a:p>
        </p:txBody>
      </p:sp>
      <p:sp>
        <p:nvSpPr>
          <p:cNvPr id="8" name="TextBox 7"/>
          <p:cNvSpPr txBox="1"/>
          <p:nvPr/>
        </p:nvSpPr>
        <p:spPr>
          <a:xfrm>
            <a:off x="4343400" y="937081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6347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05/02/17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05/02/17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February </a:t>
            </a:r>
            <a:r>
              <a:rPr lang="en-US" altLang="en-US" sz="1800" dirty="0" smtClean="0">
                <a:solidFill>
                  <a:schemeClr val="tx1"/>
                </a:solidFill>
              </a:rPr>
              <a:t>2017 </a:t>
            </a:r>
            <a:r>
              <a:rPr lang="en-US" altLang="en-US" sz="1800" dirty="0">
                <a:solidFill>
                  <a:schemeClr val="tx1"/>
                </a:solidFill>
              </a:rPr>
              <a:t>With 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05/02/17</a:t>
            </a:r>
            <a:endParaRPr lang="en-US" sz="9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05/02/17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c34af464-7aa1-4edd-9be4-83dffc1cb926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6755</TotalTime>
  <Words>1107</Words>
  <Application>Microsoft Office PowerPoint</Application>
  <PresentationFormat>On-screen Show (4:3)</PresentationFormat>
  <Paragraphs>359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February 2017 - IAG/IAL Statistics</vt:lpstr>
      <vt:lpstr>Top 10 - February 2017 - IAG/IAL % Greater Than 1% of Enrollments With number of months Greater Than 1%  </vt:lpstr>
      <vt:lpstr>Top 10 - 12 Month Average IAG/IAL % Greater Than 1% of Enrollments thru February 2017 With number of months Greater Than 1% </vt:lpstr>
      <vt:lpstr>Explanation of IAG/IAL Slides Data</vt:lpstr>
      <vt:lpstr>Explanation of IAG/IAL Slides Data (Cont)</vt:lpstr>
      <vt:lpstr>Top - 12 Month Average Rescission % Greater Than 1% of Switches thru February 2017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178</cp:revision>
  <cp:lastPrinted>2016-01-21T20:53:15Z</cp:lastPrinted>
  <dcterms:created xsi:type="dcterms:W3CDTF">2016-01-21T15:20:31Z</dcterms:created>
  <dcterms:modified xsi:type="dcterms:W3CDTF">2017-04-27T20:45:10Z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